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797675" cy="9926625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Kanit Medium"/>
      <p:regular r:id="rId36"/>
      <p:bold r:id="rId37"/>
      <p:italic r:id="rId38"/>
      <p:boldItalic r:id="rId39"/>
    </p:embeddedFont>
    <p:embeddedFont>
      <p:font typeface="Kanit SemiBold"/>
      <p:regular r:id="rId40"/>
      <p:bold r:id="rId41"/>
      <p:italic r:id="rId42"/>
      <p:boldItalic r:id="rId43"/>
    </p:embeddedFont>
    <p:embeddedFont>
      <p:font typeface="Kanit Light"/>
      <p:regular r:id="rId44"/>
      <p:bold r:id="rId45"/>
      <p:italic r:id="rId46"/>
      <p:boldItalic r:id="rId47"/>
    </p:embeddedFont>
    <p:embeddedFont>
      <p:font typeface="Kani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GoogleSlidesCustomDataVersion2">
      <go:slidesCustomData xmlns:go="http://customooxmlschemas.google.com/" r:id="rId52" roundtripDataSignature="AMtx7mgQQ3L2laBybRsuh3KuWpiaBBlD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6" orient="horz"/>
        <p:guide pos="214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SemiBold-regular.fntdata"/><Relationship Id="rId42" Type="http://schemas.openxmlformats.org/officeDocument/2006/relationships/font" Target="fonts/KanitSemiBold-italic.fntdata"/><Relationship Id="rId41" Type="http://schemas.openxmlformats.org/officeDocument/2006/relationships/font" Target="fonts/KanitSemiBold-bold.fntdata"/><Relationship Id="rId44" Type="http://schemas.openxmlformats.org/officeDocument/2006/relationships/font" Target="fonts/KanitLight-regular.fntdata"/><Relationship Id="rId43" Type="http://schemas.openxmlformats.org/officeDocument/2006/relationships/font" Target="fonts/KanitSemiBold-boldItalic.fntdata"/><Relationship Id="rId46" Type="http://schemas.openxmlformats.org/officeDocument/2006/relationships/font" Target="fonts/KanitLight-italic.fntdata"/><Relationship Id="rId45" Type="http://schemas.openxmlformats.org/officeDocument/2006/relationships/font" Target="fonts/Kani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Kanit-regular.fntdata"/><Relationship Id="rId47" Type="http://schemas.openxmlformats.org/officeDocument/2006/relationships/font" Target="fonts/KanitLight-boldItalic.fntdata"/><Relationship Id="rId49" Type="http://schemas.openxmlformats.org/officeDocument/2006/relationships/font" Target="fonts/Kani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KanitMedium-bold.fntdata"/><Relationship Id="rId36" Type="http://schemas.openxmlformats.org/officeDocument/2006/relationships/font" Target="fonts/KanitMedium-regular.fntdata"/><Relationship Id="rId39" Type="http://schemas.openxmlformats.org/officeDocument/2006/relationships/font" Target="fonts/KanitMedium-boldItalic.fntdata"/><Relationship Id="rId38" Type="http://schemas.openxmlformats.org/officeDocument/2006/relationships/font" Target="fonts/Kanit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2.xml"/><Relationship Id="rId29" Type="http://schemas.openxmlformats.org/officeDocument/2006/relationships/font" Target="fonts/IBMPlexSans-bold.fntdata"/><Relationship Id="rId51" Type="http://schemas.openxmlformats.org/officeDocument/2006/relationships/font" Target="fonts/Kanit-boldItalic.fntdata"/><Relationship Id="rId50" Type="http://schemas.openxmlformats.org/officeDocument/2006/relationships/font" Target="fonts/Kanit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88579" y="89551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" name="Google Shape;6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4320" y="9200394"/>
            <a:ext cx="1691640" cy="49211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899192b8c_0_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f899192b8c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899192b8c_0_6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899192b8c_0_67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899192b8c_0_7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899192b8c_0_73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899192b8c_0_7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899192b8c_0_7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899192b8c_0_8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899192b8c_0_86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899192b8c_0_9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899192b8c_0_92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558970ad6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558970ad6_0_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558970ad6_0_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558970ad6_0_7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558970ad6_0_1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558970ad6_0_15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558970ad6_0_2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558970ad6_0_2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558970ad6_0_3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558970ad6_0_31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899192b8c_0_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f899192b8c_0_8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558970ad6_0_3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558970ad6_0_39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9ef553189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9ef553189_0_0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899192b8c_0_2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899192b8c_0_28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899192b8c_0_3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f899192b8c_0_36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f899192b8c_0_4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f899192b8c_0_41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899192b8c_0_4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899192b8c_0_47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899192b8c_0_5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899192b8c_0_54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899192b8c_0_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899192b8c_0_61:notes"/>
          <p:cNvSpPr txBox="1"/>
          <p:nvPr>
            <p:ph idx="1" type="body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page">
  <p:cSld name="Breaker pag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2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2"/>
          <p:cNvSpPr txBox="1"/>
          <p:nvPr>
            <p:ph type="ctrTitle"/>
          </p:nvPr>
        </p:nvSpPr>
        <p:spPr>
          <a:xfrm>
            <a:off x="424543" y="439583"/>
            <a:ext cx="9753600" cy="49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" name="Google Shape;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bio">
  <p:cSld name="Speaker bio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snake on a black background&#10;&#10;Description automatically generated" id="72" name="Google Shape;7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20201">
            <a:off x="5887550" y="-4125552"/>
            <a:ext cx="7847141" cy="686441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31"/>
          <p:cNvSpPr txBox="1"/>
          <p:nvPr>
            <p:ph type="title"/>
          </p:nvPr>
        </p:nvSpPr>
        <p:spPr>
          <a:xfrm>
            <a:off x="590027" y="561942"/>
            <a:ext cx="6137623" cy="711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Kanit SemiBold"/>
              <a:buNone/>
              <a:defRPr b="1" i="0" sz="54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" type="body"/>
          </p:nvPr>
        </p:nvSpPr>
        <p:spPr>
          <a:xfrm>
            <a:off x="590028" y="2700596"/>
            <a:ext cx="6035252" cy="647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Medium"/>
              <a:buNone/>
              <a:defRPr b="0" i="0" sz="32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1"/>
          <p:cNvSpPr/>
          <p:nvPr>
            <p:ph idx="2" type="pic"/>
          </p:nvPr>
        </p:nvSpPr>
        <p:spPr>
          <a:xfrm>
            <a:off x="9504219" y="561942"/>
            <a:ext cx="2263240" cy="226324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77" name="Google Shape;77;p31"/>
          <p:cNvSpPr txBox="1"/>
          <p:nvPr>
            <p:ph idx="3" type="body"/>
          </p:nvPr>
        </p:nvSpPr>
        <p:spPr>
          <a:xfrm>
            <a:off x="1365882" y="4935742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4" type="body"/>
          </p:nvPr>
        </p:nvSpPr>
        <p:spPr>
          <a:xfrm>
            <a:off x="1365882" y="5456720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5" type="body"/>
          </p:nvPr>
        </p:nvSpPr>
        <p:spPr>
          <a:xfrm>
            <a:off x="1365882" y="5977698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6" type="body"/>
          </p:nvPr>
        </p:nvSpPr>
        <p:spPr>
          <a:xfrm>
            <a:off x="590028" y="3228730"/>
            <a:ext cx="6035252" cy="647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Light"/>
              <a:buNone/>
              <a:defRPr b="0" i="0" sz="32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7" type="body"/>
          </p:nvPr>
        </p:nvSpPr>
        <p:spPr>
          <a:xfrm>
            <a:off x="590027" y="1898305"/>
            <a:ext cx="6035251" cy="404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8" type="body"/>
          </p:nvPr>
        </p:nvSpPr>
        <p:spPr>
          <a:xfrm>
            <a:off x="590027" y="1278692"/>
            <a:ext cx="6137624" cy="711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Kanit SemiBold"/>
              <a:buNone/>
              <a:defRPr b="1" i="0" sz="40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0861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2pPr>
            <a:lvl3pPr indent="-30861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9" type="body"/>
          </p:nvPr>
        </p:nvSpPr>
        <p:spPr>
          <a:xfrm>
            <a:off x="6727650" y="3228730"/>
            <a:ext cx="5039808" cy="3286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1945" lvl="0" marL="45720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70"/>
              <a:buFont typeface="Arial"/>
              <a:buChar char="•"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aluation slide">
  <p:cSld name="Evaluation slide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32"/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2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" name="Google Shape;89;p32"/>
          <p:cNvSpPr txBox="1"/>
          <p:nvPr/>
        </p:nvSpPr>
        <p:spPr>
          <a:xfrm>
            <a:off x="590027" y="4029040"/>
            <a:ext cx="95830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Evaluate this session at:</a:t>
            </a:r>
            <a:endParaRPr b="1" i="0" sz="3600">
              <a:solidFill>
                <a:schemeClr val="accent4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90" name="Google Shape;90;p32"/>
          <p:cNvSpPr txBox="1"/>
          <p:nvPr/>
        </p:nvSpPr>
        <p:spPr>
          <a:xfrm>
            <a:off x="590028" y="4689441"/>
            <a:ext cx="97025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www.PASSDataCommunitySummit.com/evaluation</a:t>
            </a:r>
            <a:endParaRPr b="0" i="0" sz="32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91" name="Google Shape;91;p32"/>
          <p:cNvSpPr txBox="1"/>
          <p:nvPr/>
        </p:nvSpPr>
        <p:spPr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rPr>
              <a:t>Your feedback is important to us</a:t>
            </a:r>
            <a:endParaRPr b="0" i="0" sz="7200">
              <a:solidFill>
                <a:schemeClr val="lt1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92" name="Google Shape;92;p32"/>
          <p:cNvSpPr/>
          <p:nvPr>
            <p:ph idx="2" type="pic"/>
          </p:nvPr>
        </p:nvSpPr>
        <p:spPr>
          <a:xfrm>
            <a:off x="8800212" y="1010403"/>
            <a:ext cx="2418596" cy="24185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3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069754">
            <a:off x="8792091" y="-1969991"/>
            <a:ext cx="9210779" cy="805728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3"/>
          <p:cNvSpPr txBox="1"/>
          <p:nvPr/>
        </p:nvSpPr>
        <p:spPr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rPr>
              <a:t>Thank you</a:t>
            </a:r>
            <a:endParaRPr b="0" i="0" sz="7200">
              <a:solidFill>
                <a:schemeClr val="lt1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590026" y="2024963"/>
            <a:ext cx="8268223" cy="145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None/>
              <a:defRPr>
                <a:solidFill>
                  <a:schemeClr val="lt1"/>
                </a:solidFill>
              </a:defRPr>
            </a:lvl1pPr>
            <a:lvl2pPr indent="-30861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2pPr>
            <a:lvl3pPr indent="-30861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3"/>
          <p:cNvSpPr txBox="1"/>
          <p:nvPr>
            <p:ph type="title"/>
          </p:nvPr>
        </p:nvSpPr>
        <p:spPr>
          <a:xfrm>
            <a:off x="590026" y="3766912"/>
            <a:ext cx="6137623" cy="711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nit SemiBold"/>
              <a:buNone/>
              <a:defRPr b="1" i="0" sz="36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3"/>
          <p:cNvSpPr txBox="1"/>
          <p:nvPr>
            <p:ph idx="2" type="body"/>
          </p:nvPr>
        </p:nvSpPr>
        <p:spPr>
          <a:xfrm>
            <a:off x="1365882" y="4433964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3" type="body"/>
          </p:nvPr>
        </p:nvSpPr>
        <p:spPr>
          <a:xfrm>
            <a:off x="1365882" y="4954942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4" type="body"/>
          </p:nvPr>
        </p:nvSpPr>
        <p:spPr>
          <a:xfrm>
            <a:off x="1365882" y="5475920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Medium"/>
              <a:buNone/>
              <a:defRPr b="0" i="0" sz="24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/>
          <p:nvPr>
            <p:ph type="title"/>
          </p:nvPr>
        </p:nvSpPr>
        <p:spPr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2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7" name="Google Shape;1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/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/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footer">
  <p:cSld name="Title and Content - foo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/>
          <p:nvPr/>
        </p:nvSpPr>
        <p:spPr>
          <a:xfrm>
            <a:off x="0" y="6120628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35"/>
          <p:cNvSpPr txBox="1"/>
          <p:nvPr>
            <p:ph type="title"/>
          </p:nvPr>
        </p:nvSpPr>
        <p:spPr>
          <a:xfrm>
            <a:off x="576449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2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5"/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576449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/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/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5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 small images">
  <p:cSld name="Title and Content_ small images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6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36"/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657422">
            <a:off x="6332505" y="760028"/>
            <a:ext cx="5867274" cy="5132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6"/>
          <p:cNvSpPr/>
          <p:nvPr>
            <p:ph idx="2" type="pic"/>
          </p:nvPr>
        </p:nvSpPr>
        <p:spPr>
          <a:xfrm>
            <a:off x="7698426" y="578471"/>
            <a:ext cx="2639957" cy="264177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36"/>
          <p:cNvSpPr/>
          <p:nvPr>
            <p:ph idx="3" type="pic"/>
          </p:nvPr>
        </p:nvSpPr>
        <p:spPr>
          <a:xfrm>
            <a:off x="7377860" y="2957520"/>
            <a:ext cx="2639957" cy="2641778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36"/>
          <p:cNvSpPr/>
          <p:nvPr>
            <p:ph idx="4" type="pic"/>
          </p:nvPr>
        </p:nvSpPr>
        <p:spPr>
          <a:xfrm>
            <a:off x="9352107" y="2365526"/>
            <a:ext cx="1972551" cy="1973912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24" name="Google Shape;1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6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" name="Google Shape;126;p36"/>
          <p:cNvSpPr txBox="1"/>
          <p:nvPr>
            <p:ph idx="1" type="body"/>
          </p:nvPr>
        </p:nvSpPr>
        <p:spPr>
          <a:xfrm>
            <a:off x="590027" y="1825625"/>
            <a:ext cx="5834258" cy="4158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36"/>
          <p:cNvSpPr txBox="1"/>
          <p:nvPr/>
        </p:nvSpPr>
        <p:spPr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Click to edit Master title style</a:t>
            </a:r>
            <a:endParaRPr b="1" i="0" sz="3600">
              <a:solidFill>
                <a:schemeClr val="accent4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 medium images">
  <p:cSld name="Title and Content_ medium images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37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37"/>
          <p:cNvSpPr/>
          <p:nvPr>
            <p:ph idx="2" type="pic"/>
          </p:nvPr>
        </p:nvSpPr>
        <p:spPr>
          <a:xfrm>
            <a:off x="6973888" y="0"/>
            <a:ext cx="5218112" cy="67913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37"/>
          <p:cNvSpPr txBox="1"/>
          <p:nvPr>
            <p:ph idx="1" type="body"/>
          </p:nvPr>
        </p:nvSpPr>
        <p:spPr>
          <a:xfrm>
            <a:off x="590027" y="1825625"/>
            <a:ext cx="5834258" cy="4158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7"/>
          <p:cNvSpPr txBox="1"/>
          <p:nvPr/>
        </p:nvSpPr>
        <p:spPr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Click to edit Master title style</a:t>
            </a:r>
            <a:endParaRPr b="1" i="0" sz="3600">
              <a:solidFill>
                <a:schemeClr val="accent4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">
  <p:cSld name="Large image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38"/>
          <p:cNvSpPr txBox="1"/>
          <p:nvPr>
            <p:ph idx="1" type="body"/>
          </p:nvPr>
        </p:nvSpPr>
        <p:spPr>
          <a:xfrm>
            <a:off x="0" y="0"/>
            <a:ext cx="12192000" cy="679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None/>
              <a:defRPr/>
            </a:lvl1pPr>
            <a:lvl2pPr indent="-30861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2pPr>
            <a:lvl3pPr indent="-30861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page image">
  <p:cSld name="Breaker page image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9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9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9"/>
          <p:cNvSpPr txBox="1"/>
          <p:nvPr>
            <p:ph type="title"/>
          </p:nvPr>
        </p:nvSpPr>
        <p:spPr>
          <a:xfrm>
            <a:off x="369047" y="3696856"/>
            <a:ext cx="5815622" cy="770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9"/>
          <p:cNvSpPr txBox="1"/>
          <p:nvPr/>
        </p:nvSpPr>
        <p:spPr>
          <a:xfrm>
            <a:off x="369047" y="4614647"/>
            <a:ext cx="558869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Click to edit Master title style</a:t>
            </a:r>
            <a:endParaRPr b="0" i="0"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42" name="Google Shape;142;p39"/>
          <p:cNvSpPr/>
          <p:nvPr>
            <p:ph idx="2" type="pic"/>
          </p:nvPr>
        </p:nvSpPr>
        <p:spPr>
          <a:xfrm>
            <a:off x="6973888" y="0"/>
            <a:ext cx="5218112" cy="6791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rtual background light">
  <p:cSld name="Virtual background ligh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rtual background dark">
  <p:cSld name="Virtual background dark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6329" y="6191685"/>
            <a:ext cx="1989820" cy="43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">
  <p:cSld name="Logo slide 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57876" y="1343350"/>
            <a:ext cx="7623993" cy="167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1"/>
          <p:cNvSpPr txBox="1"/>
          <p:nvPr>
            <p:ph type="ctrTitle"/>
          </p:nvPr>
        </p:nvSpPr>
        <p:spPr>
          <a:xfrm>
            <a:off x="655782" y="3534759"/>
            <a:ext cx="10880436" cy="1103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olorful swirly spiral&#10;&#10;Description automatically generated with medium confidence" id="149" name="Google Shape;1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246728" y="2181448"/>
            <a:ext cx="12479080" cy="7513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twisted object on a black background&#10;&#10;Description automatically generated" id="150" name="Google Shape;15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496672">
            <a:off x="7582823" y="3557215"/>
            <a:ext cx="9874138" cy="748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6329" y="6191685"/>
            <a:ext cx="1989819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2"/>
          <p:cNvSpPr txBox="1"/>
          <p:nvPr>
            <p:ph type="title"/>
          </p:nvPr>
        </p:nvSpPr>
        <p:spPr>
          <a:xfrm>
            <a:off x="1938010" y="1680297"/>
            <a:ext cx="8315979" cy="2249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chemeClr val="accent2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2"/>
          <p:cNvSpPr txBox="1"/>
          <p:nvPr>
            <p:ph idx="1" type="subTitle"/>
          </p:nvPr>
        </p:nvSpPr>
        <p:spPr>
          <a:xfrm>
            <a:off x="1938010" y="4152532"/>
            <a:ext cx="8315979" cy="88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Light"/>
              <a:buNone/>
              <a:defRPr b="0" i="0" sz="3200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Kanit Light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60"/>
              <a:buFont typeface="Kanit Light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including Redgate logo">
  <p:cSld name="Logo slide including Redgate logo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3"/>
          <p:cNvPicPr preferRelativeResize="0"/>
          <p:nvPr/>
        </p:nvPicPr>
        <p:blipFill rotWithShape="1">
          <a:blip r:embed="rId2">
            <a:alphaModFix/>
          </a:blip>
          <a:srcRect b="8904" l="0" r="0" t="0"/>
          <a:stretch/>
        </p:blipFill>
        <p:spPr>
          <a:xfrm>
            <a:off x="-2" y="0"/>
            <a:ext cx="12192002" cy="6244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3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dk2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876" y="1445826"/>
            <a:ext cx="7623993" cy="16761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3"/>
          <p:cNvSpPr txBox="1"/>
          <p:nvPr>
            <p:ph type="ctrTitle"/>
          </p:nvPr>
        </p:nvSpPr>
        <p:spPr>
          <a:xfrm>
            <a:off x="629654" y="3660883"/>
            <a:ext cx="10880436" cy="1103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>
                <a:solidFill>
                  <a:schemeClr val="lt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3"/>
          <p:cNvSpPr/>
          <p:nvPr/>
        </p:nvSpPr>
        <p:spPr>
          <a:xfrm>
            <a:off x="-2" y="5627811"/>
            <a:ext cx="12192002" cy="12301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43"/>
          <p:cNvSpPr/>
          <p:nvPr/>
        </p:nvSpPr>
        <p:spPr>
          <a:xfrm>
            <a:off x="0" y="5574199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54" y="6026435"/>
            <a:ext cx="1780701" cy="42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pruple text">
  <p:cSld name="Title and Content pruple 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accent3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7698" y="6324395"/>
            <a:ext cx="1989818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/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/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4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dark">
  <p:cSld name="Title and Content_dark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590027" y="1825625"/>
            <a:ext cx="10515600" cy="4158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3528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 b="0" i="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type="title"/>
          </p:nvPr>
        </p:nvSpPr>
        <p:spPr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4808" y="6316937"/>
            <a:ext cx="1989820" cy="4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5"/>
          <p:cNvSpPr txBox="1"/>
          <p:nvPr/>
        </p:nvSpPr>
        <p:spPr>
          <a:xfrm>
            <a:off x="145392" y="6403345"/>
            <a:ext cx="14125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#PASSDataSummit</a:t>
            </a:r>
            <a:endParaRPr b="0" i="0" sz="11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">
  <p:cSld name="Title Slide A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swirly spiral&#10;&#10;Description automatically generated with medium confidence" id="30" name="Google Shape;3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770225">
            <a:off x="6055482" y="2512393"/>
            <a:ext cx="12940143" cy="779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6"/>
          <p:cNvSpPr txBox="1"/>
          <p:nvPr>
            <p:ph type="title"/>
          </p:nvPr>
        </p:nvSpPr>
        <p:spPr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" type="body"/>
          </p:nvPr>
        </p:nvSpPr>
        <p:spPr>
          <a:xfrm>
            <a:off x="590027" y="4275961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SemiBold"/>
              <a:buNone/>
              <a:defRPr b="1" i="0" sz="32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2" type="body"/>
          </p:nvPr>
        </p:nvSpPr>
        <p:spPr>
          <a:xfrm>
            <a:off x="590027" y="4797693"/>
            <a:ext cx="6116493" cy="454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70"/>
              <a:buFont typeface="Kanit Light"/>
              <a:buNone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3" type="body"/>
          </p:nvPr>
        </p:nvSpPr>
        <p:spPr>
          <a:xfrm>
            <a:off x="590027" y="5301570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4" type="body"/>
          </p:nvPr>
        </p:nvSpPr>
        <p:spPr>
          <a:xfrm>
            <a:off x="590027" y="5854778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" name="Google Shape;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">
  <p:cSld name="Title Slide B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swirly object on a black background&#10;&#10;Description automatically generated" id="38" name="Google Shape;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063297" y="-1076828"/>
            <a:ext cx="10257405" cy="960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7"/>
          <p:cNvSpPr txBox="1"/>
          <p:nvPr>
            <p:ph type="title"/>
          </p:nvPr>
        </p:nvSpPr>
        <p:spPr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590027" y="5301570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590027" y="5854778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7"/>
          <p:cNvSpPr txBox="1"/>
          <p:nvPr>
            <p:ph idx="3" type="body"/>
          </p:nvPr>
        </p:nvSpPr>
        <p:spPr>
          <a:xfrm>
            <a:off x="590027" y="4275961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SemiBold"/>
              <a:buNone/>
              <a:defRPr b="1" i="0" sz="32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4" type="body"/>
          </p:nvPr>
        </p:nvSpPr>
        <p:spPr>
          <a:xfrm>
            <a:off x="590027" y="4797693"/>
            <a:ext cx="6116493" cy="454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70"/>
              <a:buFont typeface="Kanit Light"/>
              <a:buNone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">
  <p:cSld name="Title Slide C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orful swirly spiral&#10;&#10;Description automatically generated with medium confidence" id="46" name="Google Shape;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858713">
            <a:off x="6003833" y="3410162"/>
            <a:ext cx="11527251" cy="629740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8"/>
          <p:cNvSpPr txBox="1"/>
          <p:nvPr>
            <p:ph type="title"/>
          </p:nvPr>
        </p:nvSpPr>
        <p:spPr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590027" y="5301570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2" type="body"/>
          </p:nvPr>
        </p:nvSpPr>
        <p:spPr>
          <a:xfrm>
            <a:off x="590027" y="5854778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0" name="Google Shape;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8"/>
          <p:cNvSpPr txBox="1"/>
          <p:nvPr>
            <p:ph idx="3" type="body"/>
          </p:nvPr>
        </p:nvSpPr>
        <p:spPr>
          <a:xfrm>
            <a:off x="590027" y="4275961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SemiBold"/>
              <a:buNone/>
              <a:defRPr b="1" i="0" sz="32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4" type="body"/>
          </p:nvPr>
        </p:nvSpPr>
        <p:spPr>
          <a:xfrm>
            <a:off x="590027" y="4797693"/>
            <a:ext cx="6116493" cy="454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70"/>
              <a:buFont typeface="Kanit Light"/>
              <a:buNone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">
  <p:cSld name="Title Slide D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type="title"/>
          </p:nvPr>
        </p:nvSpPr>
        <p:spPr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" type="body"/>
          </p:nvPr>
        </p:nvSpPr>
        <p:spPr>
          <a:xfrm>
            <a:off x="590027" y="5301570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2" type="body"/>
          </p:nvPr>
        </p:nvSpPr>
        <p:spPr>
          <a:xfrm>
            <a:off x="590027" y="5854778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" name="Google Shape;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91445" y="549957"/>
            <a:ext cx="3176013" cy="69827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9"/>
          <p:cNvSpPr txBox="1"/>
          <p:nvPr>
            <p:ph idx="3" type="body"/>
          </p:nvPr>
        </p:nvSpPr>
        <p:spPr>
          <a:xfrm>
            <a:off x="590027" y="4275961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SemiBold"/>
              <a:buNone/>
              <a:defRPr b="1" i="0" sz="32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4" type="body"/>
          </p:nvPr>
        </p:nvSpPr>
        <p:spPr>
          <a:xfrm>
            <a:off x="590027" y="4797693"/>
            <a:ext cx="6116493" cy="454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70"/>
              <a:buFont typeface="Kanit Light"/>
              <a:buNone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84356">
            <a:off x="6913863" y="2095958"/>
            <a:ext cx="7772400" cy="585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">
  <p:cSld name="Title Slide Image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7663542" y="0"/>
            <a:ext cx="452845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type="title"/>
          </p:nvPr>
        </p:nvSpPr>
        <p:spPr>
          <a:xfrm>
            <a:off x="590027" y="1489473"/>
            <a:ext cx="7021347" cy="1438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accent4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" type="body"/>
          </p:nvPr>
        </p:nvSpPr>
        <p:spPr>
          <a:xfrm>
            <a:off x="590027" y="5301570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body"/>
          </p:nvPr>
        </p:nvSpPr>
        <p:spPr>
          <a:xfrm>
            <a:off x="590027" y="5854778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80"/>
              <a:buFont typeface="Kanit Light"/>
              <a:buNone/>
              <a:defRPr b="0" i="0" sz="2400">
                <a:solidFill>
                  <a:srgbClr val="E6E6E6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7" name="Google Shape;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0026" y="549957"/>
            <a:ext cx="3176013" cy="69827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0"/>
          <p:cNvSpPr txBox="1"/>
          <p:nvPr>
            <p:ph idx="4" type="body"/>
          </p:nvPr>
        </p:nvSpPr>
        <p:spPr>
          <a:xfrm>
            <a:off x="590027" y="4275961"/>
            <a:ext cx="6116493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Font typeface="Kanit SemiBold"/>
              <a:buNone/>
              <a:defRPr b="1" i="0" sz="3200">
                <a:solidFill>
                  <a:schemeClr val="lt1"/>
                </a:solidFill>
                <a:latin typeface="Kanit SemiBold"/>
                <a:ea typeface="Kanit SemiBold"/>
                <a:cs typeface="Kanit SemiBold"/>
                <a:sym typeface="Kanit SemiBold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5" type="body"/>
          </p:nvPr>
        </p:nvSpPr>
        <p:spPr>
          <a:xfrm>
            <a:off x="590027" y="4797693"/>
            <a:ext cx="6116493" cy="454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70"/>
              <a:buFont typeface="Kanit Light"/>
              <a:buNone/>
              <a:defRPr b="0" i="0" sz="21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960"/>
              <a:buFont typeface="Kanit Light"/>
              <a:buChar char="•"/>
              <a:defRPr>
                <a:solidFill>
                  <a:schemeClr val="dk1"/>
                </a:solidFill>
              </a:defRPr>
            </a:lvl2pPr>
            <a:lvl3pPr indent="-335280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80"/>
              <a:buFont typeface="Kanit Light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  <a:defRPr>
                <a:solidFill>
                  <a:srgbClr val="191919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0"/>
          <p:cNvSpPr/>
          <p:nvPr/>
        </p:nvSpPr>
        <p:spPr>
          <a:xfrm>
            <a:off x="7663542" y="0"/>
            <a:ext cx="4528457" cy="6858000"/>
          </a:xfrm>
          <a:prstGeom prst="rect">
            <a:avLst/>
          </a:prstGeom>
          <a:solidFill>
            <a:schemeClr val="accent3">
              <a:alpha val="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1"/>
          <p:cNvSpPr txBox="1"/>
          <p:nvPr>
            <p:ph type="title"/>
          </p:nvPr>
        </p:nvSpPr>
        <p:spPr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3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" type="body"/>
          </p:nvPr>
        </p:nvSpPr>
        <p:spPr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CC0000"/>
              </a:buClr>
              <a:buSzPts val="2380"/>
              <a:buFont typeface="Kanit Light"/>
              <a:buChar char="•"/>
              <a:defRPr b="0" i="0" sz="3400" u="none" cap="none" strike="noStrik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indent="-35306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960"/>
              <a:buFont typeface="Kanit Light"/>
              <a:buChar char="•"/>
              <a:defRPr b="0" i="0" sz="2800" u="none" cap="none" strike="noStrik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indent="-33528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680"/>
              <a:buFont typeface="Kanit Light"/>
              <a:buChar char="•"/>
              <a:defRPr b="0" i="0" sz="2400" u="none" cap="none" strike="noStrike">
                <a:solidFill>
                  <a:schemeClr val="dk1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899192b8c_0_0"/>
          <p:cNvSpPr txBox="1"/>
          <p:nvPr>
            <p:ph type="title"/>
          </p:nvPr>
        </p:nvSpPr>
        <p:spPr>
          <a:xfrm>
            <a:off x="590027" y="977417"/>
            <a:ext cx="68775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DBA's Field Guide to ORMs</a:t>
            </a:r>
            <a:br>
              <a:rPr lang="en-US"/>
            </a:br>
            <a:r>
              <a:rPr b="0" lang="en-US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A Survival Kit</a:t>
            </a:r>
            <a:endParaRPr/>
          </a:p>
        </p:txBody>
      </p:sp>
      <p:sp>
        <p:nvSpPr>
          <p:cNvPr id="169" name="Google Shape;169;g2f899192b8c_0_0"/>
          <p:cNvSpPr txBox="1"/>
          <p:nvPr>
            <p:ph idx="1" type="body"/>
          </p:nvPr>
        </p:nvSpPr>
        <p:spPr>
          <a:xfrm>
            <a:off x="590027" y="5301570"/>
            <a:ext cx="6116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Light"/>
              <a:buNone/>
            </a:pPr>
            <a:r>
              <a:rPr lang="en-US"/>
              <a:t>Software Engineer</a:t>
            </a:r>
            <a:endParaRPr/>
          </a:p>
        </p:txBody>
      </p:sp>
      <p:sp>
        <p:nvSpPr>
          <p:cNvPr id="170" name="Google Shape;170;g2f899192b8c_0_0"/>
          <p:cNvSpPr txBox="1"/>
          <p:nvPr>
            <p:ph idx="2" type="body"/>
          </p:nvPr>
        </p:nvSpPr>
        <p:spPr>
          <a:xfrm>
            <a:off x="590027" y="5854778"/>
            <a:ext cx="6116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Light"/>
              <a:buNone/>
            </a:pPr>
            <a:r>
              <a:rPr lang="en-US"/>
              <a:t>Salesforce</a:t>
            </a:r>
            <a:endParaRPr/>
          </a:p>
        </p:txBody>
      </p:sp>
      <p:sp>
        <p:nvSpPr>
          <p:cNvPr id="171" name="Google Shape;171;g2f899192b8c_0_0"/>
          <p:cNvSpPr txBox="1"/>
          <p:nvPr>
            <p:ph idx="3" type="body"/>
          </p:nvPr>
        </p:nvSpPr>
        <p:spPr>
          <a:xfrm>
            <a:off x="590027" y="4275961"/>
            <a:ext cx="6116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Font typeface="Kanit SemiBold"/>
              <a:buNone/>
            </a:pPr>
            <a:r>
              <a:rPr lang="en-US"/>
              <a:t>Jay Robinson</a:t>
            </a:r>
            <a:endParaRPr/>
          </a:p>
        </p:txBody>
      </p:sp>
      <p:sp>
        <p:nvSpPr>
          <p:cNvPr id="172" name="Google Shape;172;g2f899192b8c_0_0"/>
          <p:cNvSpPr txBox="1"/>
          <p:nvPr>
            <p:ph idx="4" type="body"/>
          </p:nvPr>
        </p:nvSpPr>
        <p:spPr>
          <a:xfrm>
            <a:off x="590027" y="4797693"/>
            <a:ext cx="6116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0"/>
              <a:buFont typeface="Kanit Light"/>
              <a:buNone/>
            </a:pPr>
            <a:r>
              <a:rPr lang="en-US"/>
              <a:t>he/him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899192b8c_0_67"/>
          <p:cNvSpPr txBox="1"/>
          <p:nvPr>
            <p:ph type="ctrTitle"/>
          </p:nvPr>
        </p:nvSpPr>
        <p:spPr>
          <a:xfrm>
            <a:off x="424543" y="439583"/>
            <a:ext cx="9753600" cy="496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ADO.NET</a:t>
            </a:r>
            <a:endParaRPr/>
          </a:p>
        </p:txBody>
      </p:sp>
      <p:pic>
        <p:nvPicPr>
          <p:cNvPr id="255" name="Google Shape;255;g2f899192b8c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8140" y="439579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899192b8c_0_73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Not really an ORM - It is the "base layer" of .NET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Very common, due to age, lack of early options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Best option for raw performance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Be wary of: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Homebrew abstractions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Not-Invented-Here Syndrome </a:t>
            </a:r>
            <a:endParaRPr/>
          </a:p>
        </p:txBody>
      </p:sp>
      <p:sp>
        <p:nvSpPr>
          <p:cNvPr id="261" name="Google Shape;261;g2f899192b8c_0_73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ADO.NET Conclusions</a:t>
            </a:r>
            <a:endParaRPr/>
          </a:p>
        </p:txBody>
      </p:sp>
      <p:pic>
        <p:nvPicPr>
          <p:cNvPr id="262" name="Google Shape;262;g2f899192b8c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15" y="492954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899192b8c_0_79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Originated at Stack Overflow around 2011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https://github.com/DapperLib/Dapper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Apache License 2.0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Like ADO.NET, but better</a:t>
            </a:r>
            <a:endParaRPr i="1"/>
          </a:p>
        </p:txBody>
      </p:sp>
      <p:sp>
        <p:nvSpPr>
          <p:cNvPr id="268" name="Google Shape;268;g2f899192b8c_0_79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Emergence of Dapper</a:t>
            </a:r>
            <a:endParaRPr/>
          </a:p>
        </p:txBody>
      </p:sp>
      <p:pic>
        <p:nvPicPr>
          <p:cNvPr id="269" name="Google Shape;269;g2f899192b8c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3" y="492940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899192b8c_0_86"/>
          <p:cNvSpPr txBox="1"/>
          <p:nvPr>
            <p:ph type="ctrTitle"/>
          </p:nvPr>
        </p:nvSpPr>
        <p:spPr>
          <a:xfrm>
            <a:off x="424543" y="439583"/>
            <a:ext cx="9753600" cy="496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Dapper</a:t>
            </a:r>
            <a:endParaRPr/>
          </a:p>
        </p:txBody>
      </p:sp>
      <p:pic>
        <p:nvPicPr>
          <p:cNvPr id="275" name="Google Shape;275;g2f899192b8c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8148" y="439565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899192b8c_0_92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Less code than ADO.NET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Effectively as fast as ADO.NET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Still pairs nicely with CQRS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Dapper and ADO.NET can coexist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&gt; 378 million downloads on NuGet</a:t>
            </a:r>
            <a:endParaRPr/>
          </a:p>
        </p:txBody>
      </p:sp>
      <p:sp>
        <p:nvSpPr>
          <p:cNvPr id="281" name="Google Shape;281;g2f899192b8c_0_92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Dapper Conclusions</a:t>
            </a:r>
            <a:endParaRPr/>
          </a:p>
        </p:txBody>
      </p:sp>
      <p:pic>
        <p:nvPicPr>
          <p:cNvPr id="282" name="Google Shape;282;g2f899192b8c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3" y="492940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558970ad6_0_0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Released with .NET 3.5 SP1 in 2008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In 2013, EF 6 went open source on GitHub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EF Core (a complete rewrite) released alongside .NET Core in 2016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Apache License 2.0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Same versions as .NET - Current LTS is version 8</a:t>
            </a:r>
            <a:endParaRPr/>
          </a:p>
        </p:txBody>
      </p:sp>
      <p:sp>
        <p:nvSpPr>
          <p:cNvPr id="288" name="Google Shape;288;g30558970ad6_0_0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Emergence of Entity Framework</a:t>
            </a:r>
            <a:endParaRPr/>
          </a:p>
        </p:txBody>
      </p:sp>
      <p:pic>
        <p:nvPicPr>
          <p:cNvPr id="289" name="Google Shape;289;g30558970ad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1" y="492957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558970ad6_0_7"/>
          <p:cNvSpPr txBox="1"/>
          <p:nvPr>
            <p:ph idx="1" type="body"/>
          </p:nvPr>
        </p:nvSpPr>
        <p:spPr>
          <a:xfrm>
            <a:off x="590026" y="1825625"/>
            <a:ext cx="4893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In Data First, the database defines the application layer</a:t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Database changes inform the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Scaffolding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5" name="Google Shape;295;g30558970ad6_0_7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First or Code First?</a:t>
            </a:r>
            <a:endParaRPr/>
          </a:p>
        </p:txBody>
      </p:sp>
      <p:pic>
        <p:nvPicPr>
          <p:cNvPr id="296" name="Google Shape;296;g30558970ad6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31" y="492962"/>
            <a:ext cx="649661" cy="649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0558970ad6_0_7"/>
          <p:cNvSpPr txBox="1"/>
          <p:nvPr>
            <p:ph idx="1" type="body"/>
          </p:nvPr>
        </p:nvSpPr>
        <p:spPr>
          <a:xfrm>
            <a:off x="6397951" y="1825625"/>
            <a:ext cx="4893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In Code First, the application layer defines the database</a:t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Database changes are handled through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Migrations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558970ad6_0_15"/>
          <p:cNvSpPr txBox="1"/>
          <p:nvPr>
            <p:ph type="ctrTitle"/>
          </p:nvPr>
        </p:nvSpPr>
        <p:spPr>
          <a:xfrm>
            <a:off x="424543" y="439583"/>
            <a:ext cx="9753600" cy="496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Entity Framework - Data First</a:t>
            </a:r>
            <a:endParaRPr/>
          </a:p>
        </p:txBody>
      </p:sp>
      <p:pic>
        <p:nvPicPr>
          <p:cNvPr id="303" name="Google Shape;303;g30558970ad6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8148" y="439565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558970ad6_0_20"/>
          <p:cNvSpPr txBox="1"/>
          <p:nvPr>
            <p:ph type="ctrTitle"/>
          </p:nvPr>
        </p:nvSpPr>
        <p:spPr>
          <a:xfrm>
            <a:off x="424543" y="439583"/>
            <a:ext cx="9753600" cy="496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Entity Framework - Code First</a:t>
            </a:r>
            <a:endParaRPr/>
          </a:p>
        </p:txBody>
      </p:sp>
      <p:pic>
        <p:nvPicPr>
          <p:cNvPr id="309" name="Google Shape;309;g30558970ad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8148" y="439565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558970ad6_0_31"/>
          <p:cNvSpPr txBox="1"/>
          <p:nvPr>
            <p:ph idx="1" type="body"/>
          </p:nvPr>
        </p:nvSpPr>
        <p:spPr>
          <a:xfrm>
            <a:off x="590026" y="1825625"/>
            <a:ext cx="4893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Data First: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Ad hoc SQL by default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Harder implementation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Simple design by default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Know the Scaffolding</a:t>
            </a:r>
            <a:endParaRPr/>
          </a:p>
        </p:txBody>
      </p:sp>
      <p:sp>
        <p:nvSpPr>
          <p:cNvPr id="315" name="Google Shape;315;g30558970ad6_0_31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Framework Conclusions</a:t>
            </a:r>
            <a:endParaRPr/>
          </a:p>
        </p:txBody>
      </p:sp>
      <p:sp>
        <p:nvSpPr>
          <p:cNvPr id="316" name="Google Shape;316;g30558970ad6_0_31"/>
          <p:cNvSpPr txBox="1"/>
          <p:nvPr>
            <p:ph idx="1" type="body"/>
          </p:nvPr>
        </p:nvSpPr>
        <p:spPr>
          <a:xfrm>
            <a:off x="6397951" y="1825625"/>
            <a:ext cx="4893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Code First: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Ad hoc SQL by default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Easier implementation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Bad design by default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Know .NET and C#</a:t>
            </a:r>
            <a:endParaRPr/>
          </a:p>
        </p:txBody>
      </p:sp>
      <p:pic>
        <p:nvPicPr>
          <p:cNvPr id="317" name="Google Shape;317;g30558970ad6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21" y="492957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f899192b8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35" y="5501510"/>
            <a:ext cx="455066" cy="45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f899192b8c_0_8"/>
          <p:cNvSpPr txBox="1"/>
          <p:nvPr>
            <p:ph type="title"/>
          </p:nvPr>
        </p:nvSpPr>
        <p:spPr>
          <a:xfrm>
            <a:off x="590027" y="561942"/>
            <a:ext cx="6137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Kanit SemiBold"/>
              <a:buNone/>
            </a:pPr>
            <a:r>
              <a:rPr lang="en-US"/>
              <a:t>Jay</a:t>
            </a:r>
            <a:endParaRPr/>
          </a:p>
        </p:txBody>
      </p:sp>
      <p:sp>
        <p:nvSpPr>
          <p:cNvPr id="179" name="Google Shape;179;g2f899192b8c_0_8"/>
          <p:cNvSpPr txBox="1"/>
          <p:nvPr>
            <p:ph idx="1" type="body"/>
          </p:nvPr>
        </p:nvSpPr>
        <p:spPr>
          <a:xfrm>
            <a:off x="590028" y="2700596"/>
            <a:ext cx="6035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Font typeface="Kanit Medium"/>
              <a:buNone/>
            </a:pPr>
            <a:r>
              <a:rPr lang="en-US"/>
              <a:t>Software Engineer</a:t>
            </a:r>
            <a:endParaRPr/>
          </a:p>
        </p:txBody>
      </p:sp>
      <p:pic>
        <p:nvPicPr>
          <p:cNvPr id="180" name="Google Shape;180;g2f899192b8c_0_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6621" l="0" r="0" t="16627"/>
          <a:stretch/>
        </p:blipFill>
        <p:spPr>
          <a:xfrm>
            <a:off x="9504219" y="561942"/>
            <a:ext cx="2263200" cy="2263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81" name="Google Shape;181;g2f899192b8c_0_8"/>
          <p:cNvSpPr txBox="1"/>
          <p:nvPr>
            <p:ph idx="3" type="body"/>
          </p:nvPr>
        </p:nvSpPr>
        <p:spPr>
          <a:xfrm>
            <a:off x="1365882" y="4935742"/>
            <a:ext cx="5336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@downshiftdata.bsky.social</a:t>
            </a:r>
            <a:endParaRPr/>
          </a:p>
        </p:txBody>
      </p:sp>
      <p:sp>
        <p:nvSpPr>
          <p:cNvPr id="182" name="Google Shape;182;g2f899192b8c_0_8"/>
          <p:cNvSpPr txBox="1"/>
          <p:nvPr>
            <p:ph idx="4" type="body"/>
          </p:nvPr>
        </p:nvSpPr>
        <p:spPr>
          <a:xfrm>
            <a:off x="1365882" y="5456720"/>
            <a:ext cx="5336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downshiftdata.arksoftware.net</a:t>
            </a:r>
            <a:endParaRPr/>
          </a:p>
        </p:txBody>
      </p:sp>
      <p:sp>
        <p:nvSpPr>
          <p:cNvPr id="183" name="Google Shape;183;g2f899192b8c_0_8"/>
          <p:cNvSpPr txBox="1"/>
          <p:nvPr>
            <p:ph idx="5" type="body"/>
          </p:nvPr>
        </p:nvSpPr>
        <p:spPr>
          <a:xfrm>
            <a:off x="1365882" y="5977698"/>
            <a:ext cx="5336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www.linkedin.com/in/downshiftdata</a:t>
            </a:r>
            <a:endParaRPr/>
          </a:p>
        </p:txBody>
      </p:sp>
      <p:sp>
        <p:nvSpPr>
          <p:cNvPr id="184" name="Google Shape;184;g2f899192b8c_0_8"/>
          <p:cNvSpPr txBox="1"/>
          <p:nvPr>
            <p:ph idx="6" type="body"/>
          </p:nvPr>
        </p:nvSpPr>
        <p:spPr>
          <a:xfrm>
            <a:off x="590028" y="3228730"/>
            <a:ext cx="6035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Font typeface="Kanit Light"/>
              <a:buNone/>
            </a:pPr>
            <a:r>
              <a:rPr lang="en-US"/>
              <a:t>Salesforce</a:t>
            </a:r>
            <a:endParaRPr/>
          </a:p>
        </p:txBody>
      </p:sp>
      <p:sp>
        <p:nvSpPr>
          <p:cNvPr id="185" name="Google Shape;185;g2f899192b8c_0_8"/>
          <p:cNvSpPr txBox="1"/>
          <p:nvPr>
            <p:ph idx="7" type="body"/>
          </p:nvPr>
        </p:nvSpPr>
        <p:spPr>
          <a:xfrm>
            <a:off x="590027" y="1898305"/>
            <a:ext cx="6035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Light"/>
              <a:buNone/>
            </a:pPr>
            <a:r>
              <a:rPr lang="en-US"/>
              <a:t>he/him</a:t>
            </a:r>
            <a:endParaRPr/>
          </a:p>
        </p:txBody>
      </p:sp>
      <p:sp>
        <p:nvSpPr>
          <p:cNvPr id="186" name="Google Shape;186;g2f899192b8c_0_8"/>
          <p:cNvSpPr txBox="1"/>
          <p:nvPr>
            <p:ph idx="8" type="body"/>
          </p:nvPr>
        </p:nvSpPr>
        <p:spPr>
          <a:xfrm>
            <a:off x="590027" y="1278692"/>
            <a:ext cx="61377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Kanit SemiBold"/>
              <a:buNone/>
            </a:pPr>
            <a:r>
              <a:rPr lang="en-US"/>
              <a:t>Robinson</a:t>
            </a:r>
            <a:endParaRPr/>
          </a:p>
        </p:txBody>
      </p:sp>
      <p:sp>
        <p:nvSpPr>
          <p:cNvPr id="187" name="Google Shape;187;g2f899192b8c_0_8"/>
          <p:cNvSpPr txBox="1"/>
          <p:nvPr>
            <p:ph idx="9" type="body"/>
          </p:nvPr>
        </p:nvSpPr>
        <p:spPr>
          <a:xfrm>
            <a:off x="6727650" y="3228730"/>
            <a:ext cx="50397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/>
              <a:t>In the IT industry for more than 30 years, Jay is a C# and T-SQL developer who enjoys the challenges of supporting complex data-centric applications at scale.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/>
              <a:t>With a previous decade-long tour at Salesforce under his belt, he has recently returned to the SaaS trailblazer as a senior engineer with the Marketing Cloud.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/>
              <a:t>Obsessed with speed, when he's not writing code that makes data go fast, he's talking about it at data community events.</a:t>
            </a:r>
            <a:endParaRPr/>
          </a:p>
          <a:p>
            <a:pPr indent="-249555" lvl="0" marL="3429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7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" name="Google Shape;188;g2f899192b8c_0_8"/>
          <p:cNvSpPr/>
          <p:nvPr/>
        </p:nvSpPr>
        <p:spPr>
          <a:xfrm>
            <a:off x="920470" y="5044823"/>
            <a:ext cx="363204" cy="371085"/>
          </a:xfrm>
          <a:custGeom>
            <a:rect b="b" l="l" r="r" t="t"/>
            <a:pathLst>
              <a:path extrusionOk="0" h="371085" w="363204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35000">
                <a:schemeClr val="accent1"/>
              </a:gs>
              <a:gs pos="65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2f899192b8c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135" y="6031048"/>
            <a:ext cx="478737" cy="47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558970ad6_0_39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Belgrade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https://github.com/JocaPC/Belgrade-SqlClient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Minimalist and performance-minded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NHibernate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https://github.com/nhibernate/nhibernate-core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Associated with RedHat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Established, stable, good for VB.NET and F#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And don't forget about caching!</a:t>
            </a:r>
            <a:endParaRPr i="1"/>
          </a:p>
        </p:txBody>
      </p:sp>
      <p:sp>
        <p:nvSpPr>
          <p:cNvPr id="323" name="Google Shape;323;g30558970ad6_0_39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Honorable Mentions</a:t>
            </a:r>
            <a:endParaRPr/>
          </a:p>
        </p:txBody>
      </p:sp>
      <p:pic>
        <p:nvPicPr>
          <p:cNvPr id="324" name="Google Shape;324;g30558970ad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37" y="492942"/>
            <a:ext cx="665512" cy="6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qr code on a white background&#10;&#10;Description automatically generated" id="329" name="Google Shape;329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0212" y="1010403"/>
            <a:ext cx="2418596" cy="241859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590026" y="2024963"/>
            <a:ext cx="8268223" cy="145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80"/>
              <a:buFont typeface="Kanit Light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80"/>
              <a:buFont typeface="Kanit Light"/>
              <a:buNone/>
            </a:pPr>
            <a:r>
              <a:t/>
            </a:r>
            <a:endParaRPr/>
          </a:p>
        </p:txBody>
      </p:sp>
      <p:sp>
        <p:nvSpPr>
          <p:cNvPr id="335" name="Google Shape;335;p20"/>
          <p:cNvSpPr txBox="1"/>
          <p:nvPr>
            <p:ph type="title"/>
          </p:nvPr>
        </p:nvSpPr>
        <p:spPr>
          <a:xfrm>
            <a:off x="590026" y="3766912"/>
            <a:ext cx="6137623" cy="711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nit SemiBold"/>
              <a:buNone/>
            </a:pPr>
            <a:r>
              <a:rPr lang="en-US"/>
              <a:t>Jay Robinson</a:t>
            </a:r>
            <a:endParaRPr/>
          </a:p>
        </p:txBody>
      </p:sp>
      <p:sp>
        <p:nvSpPr>
          <p:cNvPr id="336" name="Google Shape;336;p20"/>
          <p:cNvSpPr txBox="1"/>
          <p:nvPr>
            <p:ph idx="2" type="body"/>
          </p:nvPr>
        </p:nvSpPr>
        <p:spPr>
          <a:xfrm>
            <a:off x="1365882" y="4433964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@downshiftdata.bsky.social</a:t>
            </a:r>
            <a:endParaRPr/>
          </a:p>
        </p:txBody>
      </p:sp>
      <p:sp>
        <p:nvSpPr>
          <p:cNvPr id="337" name="Google Shape;337;p20"/>
          <p:cNvSpPr txBox="1"/>
          <p:nvPr>
            <p:ph idx="3" type="body"/>
          </p:nvPr>
        </p:nvSpPr>
        <p:spPr>
          <a:xfrm>
            <a:off x="1365882" y="4954942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downshiftdata.arksoftware.net</a:t>
            </a:r>
            <a:endParaRPr/>
          </a:p>
        </p:txBody>
      </p:sp>
      <p:sp>
        <p:nvSpPr>
          <p:cNvPr id="338" name="Google Shape;338;p20"/>
          <p:cNvSpPr txBox="1"/>
          <p:nvPr>
            <p:ph idx="4" type="body"/>
          </p:nvPr>
        </p:nvSpPr>
        <p:spPr>
          <a:xfrm>
            <a:off x="1365882" y="5475920"/>
            <a:ext cx="5336557" cy="553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Font typeface="Kanit Medium"/>
              <a:buNone/>
            </a:pPr>
            <a:r>
              <a:rPr lang="en-US"/>
              <a:t>www.linkedin.com/in/downshiftdata</a:t>
            </a:r>
            <a:endParaRPr/>
          </a:p>
        </p:txBody>
      </p:sp>
      <p:pic>
        <p:nvPicPr>
          <p:cNvPr id="339" name="Google Shape;3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135" y="4978612"/>
            <a:ext cx="455067" cy="45506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/>
          <p:nvPr/>
        </p:nvSpPr>
        <p:spPr>
          <a:xfrm>
            <a:off x="920470" y="4521925"/>
            <a:ext cx="363204" cy="371085"/>
          </a:xfrm>
          <a:custGeom>
            <a:rect b="b" l="l" r="r" t="t"/>
            <a:pathLst>
              <a:path extrusionOk="0" h="371085" w="363204">
                <a:moveTo>
                  <a:pt x="216156" y="157129"/>
                </a:moveTo>
                <a:lnTo>
                  <a:pt x="351367" y="0"/>
                </a:lnTo>
                <a:lnTo>
                  <a:pt x="319326" y="0"/>
                </a:lnTo>
                <a:lnTo>
                  <a:pt x="201922" y="136433"/>
                </a:lnTo>
                <a:lnTo>
                  <a:pt x="108152" y="0"/>
                </a:lnTo>
                <a:lnTo>
                  <a:pt x="0" y="0"/>
                </a:lnTo>
                <a:lnTo>
                  <a:pt x="141798" y="206311"/>
                </a:lnTo>
                <a:lnTo>
                  <a:pt x="0" y="371085"/>
                </a:lnTo>
                <a:lnTo>
                  <a:pt x="32042" y="371085"/>
                </a:lnTo>
                <a:lnTo>
                  <a:pt x="156024" y="227007"/>
                </a:lnTo>
                <a:lnTo>
                  <a:pt x="255052" y="371085"/>
                </a:lnTo>
                <a:lnTo>
                  <a:pt x="363204" y="371085"/>
                </a:lnTo>
                <a:lnTo>
                  <a:pt x="216148" y="157129"/>
                </a:lnTo>
                <a:lnTo>
                  <a:pt x="216156" y="157129"/>
                </a:lnTo>
                <a:close/>
                <a:moveTo>
                  <a:pt x="172269" y="208129"/>
                </a:moveTo>
                <a:lnTo>
                  <a:pt x="157902" y="187585"/>
                </a:lnTo>
                <a:lnTo>
                  <a:pt x="43588" y="24115"/>
                </a:lnTo>
                <a:lnTo>
                  <a:pt x="92803" y="24115"/>
                </a:lnTo>
                <a:lnTo>
                  <a:pt x="185056" y="156040"/>
                </a:lnTo>
                <a:lnTo>
                  <a:pt x="199423" y="176584"/>
                </a:lnTo>
                <a:lnTo>
                  <a:pt x="319341" y="348067"/>
                </a:lnTo>
                <a:lnTo>
                  <a:pt x="270126" y="348067"/>
                </a:lnTo>
                <a:lnTo>
                  <a:pt x="172269" y="208137"/>
                </a:lnTo>
                <a:lnTo>
                  <a:pt x="172269" y="20812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35000">
                <a:schemeClr val="accent1"/>
              </a:gs>
              <a:gs pos="65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135" y="5508150"/>
            <a:ext cx="478737" cy="47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9ef553189_0_0"/>
          <p:cNvSpPr txBox="1"/>
          <p:nvPr>
            <p:ph idx="1" type="body"/>
          </p:nvPr>
        </p:nvSpPr>
        <p:spPr>
          <a:xfrm>
            <a:off x="0" y="0"/>
            <a:ext cx="12192000" cy="67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/>
          </a:p>
        </p:txBody>
      </p:sp>
      <p:sp>
        <p:nvSpPr>
          <p:cNvPr id="195" name="Google Shape;195;g309ef553189_0_0"/>
          <p:cNvSpPr txBox="1"/>
          <p:nvPr>
            <p:ph idx="4294967295"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lt1"/>
                </a:solidFill>
              </a:rPr>
              <a:t>Is this you?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196" name="Google Shape;196;g309ef5531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233525"/>
            <a:ext cx="4572000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09ef553189_0_0"/>
          <p:cNvSpPr txBox="1"/>
          <p:nvPr/>
        </p:nvSpPr>
        <p:spPr>
          <a:xfrm>
            <a:off x="6641025" y="3102250"/>
            <a:ext cx="1027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DBA</a:t>
            </a:r>
            <a:endParaRPr b="1" sz="2400">
              <a:solidFill>
                <a:srgbClr val="FF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98" name="Google Shape;198;g309ef553189_0_0"/>
          <p:cNvSpPr txBox="1"/>
          <p:nvPr/>
        </p:nvSpPr>
        <p:spPr>
          <a:xfrm>
            <a:off x="3810000" y="25666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199" name="Google Shape;199;g309ef553189_0_0"/>
          <p:cNvSpPr txBox="1"/>
          <p:nvPr/>
        </p:nvSpPr>
        <p:spPr>
          <a:xfrm>
            <a:off x="4339450" y="19912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0" name="Google Shape;200;g309ef553189_0_0"/>
          <p:cNvSpPr txBox="1"/>
          <p:nvPr/>
        </p:nvSpPr>
        <p:spPr>
          <a:xfrm>
            <a:off x="5206200" y="40949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1" name="Google Shape;201;g309ef553189_0_0"/>
          <p:cNvSpPr txBox="1"/>
          <p:nvPr/>
        </p:nvSpPr>
        <p:spPr>
          <a:xfrm>
            <a:off x="6860100" y="453840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2" name="Google Shape;202;g309ef553189_0_0"/>
          <p:cNvSpPr txBox="1"/>
          <p:nvPr/>
        </p:nvSpPr>
        <p:spPr>
          <a:xfrm>
            <a:off x="7528450" y="25666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3" name="Google Shape;203;g309ef553189_0_0"/>
          <p:cNvSpPr txBox="1"/>
          <p:nvPr/>
        </p:nvSpPr>
        <p:spPr>
          <a:xfrm>
            <a:off x="4995325" y="1555775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4" name="Google Shape;204;g309ef553189_0_0"/>
          <p:cNvSpPr txBox="1"/>
          <p:nvPr/>
        </p:nvSpPr>
        <p:spPr>
          <a:xfrm>
            <a:off x="6490500" y="15229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5" name="Google Shape;205;g309ef553189_0_0"/>
          <p:cNvSpPr txBox="1"/>
          <p:nvPr/>
        </p:nvSpPr>
        <p:spPr>
          <a:xfrm>
            <a:off x="7668150" y="15229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6" name="Google Shape;206;g309ef553189_0_0"/>
          <p:cNvSpPr txBox="1"/>
          <p:nvPr/>
        </p:nvSpPr>
        <p:spPr>
          <a:xfrm>
            <a:off x="7185550" y="1233525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7" name="Google Shape;207;g309ef553189_0_0"/>
          <p:cNvSpPr txBox="1"/>
          <p:nvPr/>
        </p:nvSpPr>
        <p:spPr>
          <a:xfrm>
            <a:off x="3865300" y="3832250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8" name="Google Shape;208;g309ef553189_0_0"/>
          <p:cNvSpPr txBox="1"/>
          <p:nvPr/>
        </p:nvSpPr>
        <p:spPr>
          <a:xfrm>
            <a:off x="5162000" y="2825363"/>
            <a:ext cx="774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Dev</a:t>
            </a:r>
            <a:endParaRPr sz="24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  <p:sp>
        <p:nvSpPr>
          <p:cNvPr id="209" name="Google Shape;209;g309ef553189_0_0"/>
          <p:cNvSpPr txBox="1"/>
          <p:nvPr/>
        </p:nvSpPr>
        <p:spPr>
          <a:xfrm>
            <a:off x="4465500" y="6381300"/>
            <a:ext cx="7726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lt1"/>
                </a:solidFill>
                <a:latin typeface="Kanit Light"/>
                <a:ea typeface="Kanit Light"/>
                <a:cs typeface="Kanit Light"/>
                <a:sym typeface="Kanit Light"/>
              </a:rPr>
              <a:t>original image source unavailable - see https://www.snopes.com/fact-check/fox-and-the-hounds/</a:t>
            </a:r>
            <a:endParaRPr i="1" sz="1000">
              <a:solidFill>
                <a:schemeClr val="lt1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899192b8c_0_28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Umm... what's an ORM?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The demo and design patterns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It all starts with ADO.NET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A look at Dapper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Entity Framework Core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Data First v Code First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Honorable mentions</a:t>
            </a:r>
            <a:endParaRPr/>
          </a:p>
        </p:txBody>
      </p:sp>
      <p:sp>
        <p:nvSpPr>
          <p:cNvPr id="215" name="Google Shape;215;g2f899192b8c_0_28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899192b8c_0_36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is a broad - </a:t>
            </a:r>
            <a:r>
              <a:rPr i="1" lang="en-US"/>
              <a:t>and not deep</a:t>
            </a:r>
            <a:r>
              <a:rPr lang="en-US"/>
              <a:t> - survey of various ORMs.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My </a:t>
            </a:r>
            <a:r>
              <a:rPr lang="en-US"/>
              <a:t>opinions are based on my experience as a software developer - </a:t>
            </a:r>
            <a:r>
              <a:rPr i="1" lang="en-US"/>
              <a:t>but they're still just opinions.</a:t>
            </a:r>
            <a:endParaRPr i="1"/>
          </a:p>
        </p:txBody>
      </p:sp>
      <p:sp>
        <p:nvSpPr>
          <p:cNvPr id="221" name="Google Shape;221;g2f899192b8c_0_36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Disclaimers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899192b8c_0_41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An abstraction layer for writing to and reading from a relational database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Purposes: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To simplify data access code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To reduce development time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To support code modularization and testing</a:t>
            </a:r>
            <a:endParaRPr/>
          </a:p>
        </p:txBody>
      </p:sp>
      <p:sp>
        <p:nvSpPr>
          <p:cNvPr id="227" name="Google Shape;227;g2f899192b8c_0_41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Object-Relational Mapping Tool (or ORM)?</a:t>
            </a:r>
            <a:endParaRPr/>
          </a:p>
        </p:txBody>
      </p:sp>
      <p:pic>
        <p:nvPicPr>
          <p:cNvPr id="228" name="Google Shape;228;g2f899192b8c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31" y="492962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899192b8c_0_47"/>
          <p:cNvSpPr txBox="1"/>
          <p:nvPr>
            <p:ph idx="1" type="body"/>
          </p:nvPr>
        </p:nvSpPr>
        <p:spPr>
          <a:xfrm>
            <a:off x="590025" y="1514750"/>
            <a:ext cx="108465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57060" lvl="0" marL="457200" rtl="0" algn="l">
              <a:spcBef>
                <a:spcPts val="100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demo (ormc) is a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REST API</a:t>
            </a:r>
            <a:r>
              <a:rPr lang="en-US"/>
              <a:t> written in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C#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API follows the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Model-View-Controller (MVC)</a:t>
            </a:r>
            <a:r>
              <a:rPr lang="en-US"/>
              <a:t> pattern</a:t>
            </a:r>
            <a:endParaRPr/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ADO.Net and Dapper examples use the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Repository</a:t>
            </a:r>
            <a:r>
              <a:rPr lang="en-US"/>
              <a:t> pattern</a:t>
            </a:r>
            <a:endParaRPr/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Repositories follow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Command and Query Responsibility Segregation (CQRS)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API uses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Dependency Injection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Swagger UI</a:t>
            </a:r>
            <a:r>
              <a:rPr lang="en-US"/>
              <a:t> is used to perform the demos</a:t>
            </a:r>
            <a:endParaRPr/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The database is deployed via a PowerShell script</a:t>
            </a:r>
            <a:endParaRPr/>
          </a:p>
          <a:p>
            <a:pPr indent="-357060" lvl="0" marL="457200" rtl="0" algn="l">
              <a:spcBef>
                <a:spcPts val="0"/>
              </a:spcBef>
              <a:spcAft>
                <a:spcPts val="0"/>
              </a:spcAft>
              <a:buSzPct val="70000"/>
              <a:buChar char="•"/>
            </a:pPr>
            <a:r>
              <a:rPr lang="en-US"/>
              <a:t>Available at </a:t>
            </a:r>
            <a:r>
              <a:rPr b="1" lang="en-US">
                <a:latin typeface="Kanit"/>
                <a:ea typeface="Kanit"/>
                <a:cs typeface="Kanit"/>
                <a:sym typeface="Kanit"/>
              </a:rPr>
              <a:t>https://github.com/downshiftdata/ormc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4" name="Google Shape;234;g2f899192b8c_0_47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Patterns - An Intro to the Demo</a:t>
            </a:r>
            <a:endParaRPr/>
          </a:p>
        </p:txBody>
      </p:sp>
      <p:pic>
        <p:nvPicPr>
          <p:cNvPr id="235" name="Google Shape;235;g2f899192b8c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31" y="492953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899192b8c_0_54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Visual Basic: DAO, then RDO, then ADO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.NET Framework 1.0 introduces ADO.NET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System.Data and System.Data.SqlClient namespaces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DataSets and DataAdapters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System.Data.SqlClient.SqlBulkCopy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.NET Framework 3.5 introduces LINQ to SQL</a:t>
            </a:r>
            <a:endParaRPr/>
          </a:p>
          <a:p>
            <a:pPr indent="-353060" lvl="1" marL="914400" rtl="0" algn="l">
              <a:spcBef>
                <a:spcPts val="0"/>
              </a:spcBef>
              <a:spcAft>
                <a:spcPts val="0"/>
              </a:spcAft>
              <a:buSzPts val="1960"/>
              <a:buChar char="•"/>
            </a:pPr>
            <a:r>
              <a:rPr lang="en-US"/>
              <a:t>Query Syntax or Method Syntax?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.NET Core introduces Microsoft.Data.SqlClient</a:t>
            </a:r>
            <a:endParaRPr/>
          </a:p>
        </p:txBody>
      </p:sp>
      <p:sp>
        <p:nvSpPr>
          <p:cNvPr id="241" name="Google Shape;241;g2f899192b8c_0_54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Evolution of ADO.NET</a:t>
            </a:r>
            <a:endParaRPr/>
          </a:p>
        </p:txBody>
      </p:sp>
      <p:pic>
        <p:nvPicPr>
          <p:cNvPr id="242" name="Google Shape;242;g2f899192b8c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15" y="492954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899192b8c_0_61"/>
          <p:cNvSpPr txBox="1"/>
          <p:nvPr>
            <p:ph idx="1" type="body"/>
          </p:nvPr>
        </p:nvSpPr>
        <p:spPr>
          <a:xfrm>
            <a:off x="590027" y="1825625"/>
            <a:ext cx="10515600" cy="41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Long-Term Support (LTS): Microsoft .NET 8 (expires 2026-11-10)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Latest: Microsoft .NET 9 (released this month, expected to expire 2026-05)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9730" lvl="0" marL="457200" rtl="0" algn="l"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/>
              <a:t>.NET Framework 4.8.1 (tied to Windows Server, indefinite expiration) </a:t>
            </a:r>
            <a:endParaRPr/>
          </a:p>
        </p:txBody>
      </p:sp>
      <p:sp>
        <p:nvSpPr>
          <p:cNvPr id="248" name="Google Shape;248;g2f899192b8c_0_61"/>
          <p:cNvSpPr txBox="1"/>
          <p:nvPr>
            <p:ph type="title"/>
          </p:nvPr>
        </p:nvSpPr>
        <p:spPr>
          <a:xfrm>
            <a:off x="590027" y="492942"/>
            <a:ext cx="9418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ADO.NET Today</a:t>
            </a:r>
            <a:endParaRPr/>
          </a:p>
        </p:txBody>
      </p:sp>
      <p:pic>
        <p:nvPicPr>
          <p:cNvPr id="249" name="Google Shape;249;g2f899192b8c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015" y="492954"/>
            <a:ext cx="649661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gate theme v2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2015-11-25T13:50:45Z</dcterms:created>
  <dc:creator>Tom Russell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20500.0000000000</vt:lpwstr>
  </property>
  <property fmtid="{D5CDD505-2E9C-101B-9397-08002B2CF9AE}" pid="3" name="ContentTypeId">
    <vt:lpwstr>0x0101003760C779E989E145AAD13EC3F1475DCA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